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7"/>
  </p:handoutMasterIdLst>
  <p:sldIdLst>
    <p:sldId id="262" r:id="rId5"/>
    <p:sldId id="261" r:id="rId6"/>
    <p:sldId id="263" r:id="rId7"/>
    <p:sldId id="265" r:id="rId8"/>
    <p:sldId id="264" r:id="rId9"/>
    <p:sldId id="267" r:id="rId10"/>
    <p:sldId id="266" r:id="rId11"/>
    <p:sldId id="268" r:id="rId12"/>
    <p:sldId id="271" r:id="rId13"/>
    <p:sldId id="269" r:id="rId14"/>
    <p:sldId id="272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E150"/>
    <a:srgbClr val="9966FF"/>
    <a:srgbClr val="FEB114"/>
    <a:srgbClr val="FFF6BA"/>
    <a:srgbClr val="F9B22C"/>
    <a:srgbClr val="CBB1FF"/>
    <a:srgbClr val="E5E3F3"/>
    <a:srgbClr val="AD6F64"/>
    <a:srgbClr val="52D0D4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90" d="100"/>
          <a:sy n="90" d="100"/>
        </p:scale>
        <p:origin x="366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4.png"/><Relationship Id="rId7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332121" y="1068404"/>
            <a:ext cx="9144000" cy="1434163"/>
          </a:xfrm>
          <a:prstGeom prst="rect">
            <a:avLst/>
          </a:prstGeom>
          <a:ln>
            <a:solidFill>
              <a:srgbClr val="9966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400" b="1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8263" y="6024436"/>
            <a:ext cx="5551716" cy="63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26294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5673" y="676492"/>
            <a:ext cx="8789463" cy="343348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0479" y="1856232"/>
            <a:ext cx="6019850" cy="1073847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rgbClr val="FFE1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44676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8791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868607" y="728650"/>
            <a:ext cx="8192138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28788" y="2944866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28788" y="3765234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28788" y="4585602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440" y="93727"/>
            <a:ext cx="1210188" cy="532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9302" y="3059864"/>
            <a:ext cx="2730600" cy="3486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622" y="5918230"/>
            <a:ext cx="4631398" cy="628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0745" y="4450329"/>
            <a:ext cx="2390218" cy="2292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65065">
            <a:off x="446928" y="2480896"/>
            <a:ext cx="1105332" cy="12367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2125" y="1862002"/>
            <a:ext cx="946493" cy="10574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350" y="4355341"/>
            <a:ext cx="516931" cy="7209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6070" y="95817"/>
            <a:ext cx="1460862" cy="12250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888" y="885524"/>
            <a:ext cx="839414" cy="8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1611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86921" y="968866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95493" y="968866"/>
            <a:ext cx="3280776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995493" y="1665673"/>
            <a:ext cx="3280776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95493" y="2362480"/>
            <a:ext cx="3280776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306" y="2916454"/>
            <a:ext cx="610828" cy="8874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8188" y="6025931"/>
            <a:ext cx="6373649" cy="644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7706" y="4388562"/>
            <a:ext cx="2521699" cy="2418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579" y="644878"/>
            <a:ext cx="912336" cy="1020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4909" y="48112"/>
            <a:ext cx="913569" cy="10206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49174" y="3428999"/>
            <a:ext cx="460556" cy="642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1837" y="98118"/>
            <a:ext cx="1303988" cy="1093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1381" y="4298651"/>
            <a:ext cx="734300" cy="7616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267" y="3182409"/>
            <a:ext cx="3799071" cy="34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6847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904103" y="914256"/>
            <a:ext cx="7645966" cy="1736953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2294" y="2857432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902294" y="3567785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02294" y="4289743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9344" y="2822804"/>
            <a:ext cx="3146726" cy="3593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2019" y="5966014"/>
            <a:ext cx="6185241" cy="742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38848" y="4071486"/>
            <a:ext cx="2599904" cy="249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47908" y="2177053"/>
            <a:ext cx="847554" cy="94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5826" y="202695"/>
            <a:ext cx="439436" cy="608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032" y="2357018"/>
            <a:ext cx="1095955" cy="1224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3885" y="159527"/>
            <a:ext cx="491442" cy="4183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0295" y="159527"/>
            <a:ext cx="1799980" cy="1509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6000" y="22282"/>
            <a:ext cx="715710" cy="7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7766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7169" y="843738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61709" y="882206"/>
            <a:ext cx="3280776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61709" y="1687791"/>
            <a:ext cx="3280776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61709" y="2498843"/>
            <a:ext cx="3280776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384" y="978491"/>
            <a:ext cx="991402" cy="11092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0049" y="1944072"/>
            <a:ext cx="488804" cy="676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0200" y="15125"/>
            <a:ext cx="790039" cy="882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4529" y="4410037"/>
            <a:ext cx="447568" cy="381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267" y="4410037"/>
            <a:ext cx="1890731" cy="22366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9728" y="223625"/>
            <a:ext cx="1415300" cy="11868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6702" y="4410037"/>
            <a:ext cx="969936" cy="10061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848041" y="3290361"/>
            <a:ext cx="2732400" cy="35248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470" y="5973573"/>
            <a:ext cx="4990354" cy="6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9485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07108" y="593896"/>
            <a:ext cx="8192138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67289" y="2810112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67289" y="3630480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67289" y="4450848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645919" y="3191847"/>
            <a:ext cx="3062191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6056" y="6050665"/>
            <a:ext cx="4913190" cy="753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7659" y="3907873"/>
            <a:ext cx="2757395" cy="2644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818" y="3915187"/>
            <a:ext cx="925290" cy="10352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8110" y="3203228"/>
            <a:ext cx="670261" cy="9348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4229"/>
            <a:ext cx="1758659" cy="14748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8181" y="1309036"/>
            <a:ext cx="1146987" cy="1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58340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53242" y="177344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5707" y="495400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05707" y="1460981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05707" y="2426562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102032" y="3369600"/>
            <a:ext cx="2876400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7818" y="6057045"/>
            <a:ext cx="5807006" cy="6236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416" y="4020408"/>
            <a:ext cx="2238375" cy="2647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3173" y="3849818"/>
            <a:ext cx="723900" cy="10096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7847" y="89905"/>
            <a:ext cx="1826275" cy="15315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7848" y="1587794"/>
            <a:ext cx="1355430" cy="14060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8750" y="3849818"/>
            <a:ext cx="982300" cy="10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94261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04103" y="914256"/>
            <a:ext cx="7645966" cy="1736953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2294" y="2857432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902294" y="3567785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02294" y="4289743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3350" y="3256318"/>
            <a:ext cx="2728022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4195" y="6170623"/>
            <a:ext cx="4375841" cy="503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007" y="767446"/>
            <a:ext cx="1003784" cy="1123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40" y="4076172"/>
            <a:ext cx="2238375" cy="26479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3254" y="3056376"/>
            <a:ext cx="723900" cy="10096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1372" y="157246"/>
            <a:ext cx="1805421" cy="15140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5432" y="2333104"/>
            <a:ext cx="1276350" cy="13239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1051" y="157245"/>
            <a:ext cx="472260" cy="6538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2214" y="5185650"/>
            <a:ext cx="547571" cy="4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2668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8696" y="3332124"/>
            <a:ext cx="2764800" cy="348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6240" y="6143486"/>
            <a:ext cx="4045324" cy="62012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237767" y="352849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533480" y="402158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533480" y="1367739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533480" y="2333320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15" y="1750430"/>
            <a:ext cx="783772" cy="876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4015" y="3785283"/>
            <a:ext cx="3267075" cy="3133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6621" y="4066674"/>
            <a:ext cx="723900" cy="1009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2883" y="3428999"/>
            <a:ext cx="1139580" cy="11821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1627" y="182705"/>
            <a:ext cx="1869463" cy="156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09528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1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8" r:id="rId9"/>
    <p:sldLayoutId id="2147483686" r:id="rId10"/>
    <p:sldLayoutId id="2147483690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7815" y="967563"/>
            <a:ext cx="9144000" cy="376941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sz="8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«Решу ВПР»</a:t>
            </a:r>
            <a:br>
              <a:rPr lang="ru-RU" sz="8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0" dirty="0" smtClean="0"/>
              <a:t> </a:t>
            </a:r>
            <a:r>
              <a:rPr lang="ru-RU" i="1" u="sng" dirty="0" smtClean="0"/>
              <a:t>математика 4 класс</a:t>
            </a:r>
            <a:br>
              <a:rPr lang="ru-RU" i="1" u="sng" dirty="0" smtClean="0"/>
            </a:br>
            <a:r>
              <a:rPr lang="ru-RU" i="1" u="sng" dirty="0" smtClean="0"/>
              <a:t>задание 6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i="1" dirty="0" smtClean="0"/>
              <a:t>«Таблицы и схемы»</a:t>
            </a:r>
            <a:endParaRPr lang="ru-RU" i="1" dirty="0"/>
          </a:p>
        </p:txBody>
      </p:sp>
      <p:pic>
        <p:nvPicPr>
          <p:cNvPr id="11266" name="Picture 2" descr="https://easyen.ru/logotip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435" y="141136"/>
            <a:ext cx="3096413" cy="73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62977" y="231184"/>
            <a:ext cx="2371803" cy="646331"/>
          </a:xfrm>
          <a:prstGeom prst="rect">
            <a:avLst/>
          </a:prstGeom>
          <a:solidFill>
            <a:srgbClr val="FFE15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Новогодний марафон </a:t>
            </a:r>
          </a:p>
          <a:p>
            <a:r>
              <a:rPr lang="ru-RU" dirty="0" smtClean="0"/>
              <a:t>интерактивных КИМ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88652" y="5348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452346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233643" y="1217316"/>
            <a:ext cx="3257700" cy="850047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15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3643" y="180749"/>
            <a:ext cx="3257700" cy="844181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17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33643" y="2259749"/>
            <a:ext cx="3257700" cy="842290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29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700202" y="182705"/>
            <a:ext cx="4776158" cy="3330356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dirty="0" smtClean="0">
                <a:latin typeface="Arial Black" panose="020B0A04020102020204" pitchFamily="34" charset="0"/>
              </a:rPr>
              <a:t>14. </a:t>
            </a:r>
            <a:r>
              <a:rPr lang="ru-RU" dirty="0">
                <a:latin typeface="Arial Black" panose="020B0A04020102020204" pitchFamily="34" charset="0"/>
              </a:rPr>
              <a:t>В таблице приведены данные </a:t>
            </a:r>
            <a:r>
              <a:rPr lang="ru-RU" dirty="0" smtClean="0">
                <a:latin typeface="Arial Black" panose="020B0A04020102020204" pitchFamily="34" charset="0"/>
              </a:rPr>
              <a:t>за три года о количестве солнечных дней в июне – октябре в городе Костроме.</a:t>
            </a: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Сколько солнечных дней было в Костроме в октябре 2016 года?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6240" y="6143486"/>
            <a:ext cx="4045324" cy="62012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1343" y="3616667"/>
            <a:ext cx="7149042" cy="314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422" y="3987830"/>
            <a:ext cx="4174511" cy="56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81954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233643" y="1217316"/>
            <a:ext cx="3257700" cy="850047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август 2016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3000" y="180749"/>
            <a:ext cx="3348343" cy="844181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сентябрь 2014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33643" y="2259749"/>
            <a:ext cx="3257700" cy="842290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июль 2015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700202" y="182705"/>
            <a:ext cx="4776158" cy="3330356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z="2700" i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В каком месяце и в каком году в Костроме было наибольшее количество солнечных дней?</a:t>
            </a:r>
            <a:endParaRPr lang="ru-RU" sz="2700" i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6240" y="6143486"/>
            <a:ext cx="4045324" cy="62012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1343" y="3609214"/>
            <a:ext cx="7165975" cy="31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472" y="3979364"/>
            <a:ext cx="3545595" cy="4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4439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Ученье и труд – всё перетрут!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622" y="5918230"/>
            <a:ext cx="4631398" cy="6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77880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747215" y="2856393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6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47214" y="3710318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47213" y="4564243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8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647824" y="740521"/>
            <a:ext cx="8439755" cy="187844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 соревнованиях по нескольким видам спорта приняли участие четыре команды. Количество медалей, полученных командами, представлено в таблице. Используя эти данные, ответь на вопросы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Сколько серебряных медалей завоевала команда «Комета»?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622" y="5918230"/>
            <a:ext cx="4631398" cy="62850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350" y="4355341"/>
            <a:ext cx="516931" cy="72098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867" y="3056467"/>
            <a:ext cx="5157410" cy="18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05565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2018570" y="1717032"/>
            <a:ext cx="3257700" cy="611408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«Комета»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18570" y="985610"/>
            <a:ext cx="3257700" cy="60718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«Победа»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18570" y="2452673"/>
            <a:ext cx="3257700" cy="60582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«Восход»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346481" y="968866"/>
            <a:ext cx="4776158" cy="3330356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Какая команда заняла второе место по сумме всех медалей?</a:t>
            </a:r>
            <a:endParaRPr lang="ru-RU" altLang="ru-RU" sz="2000" i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8188" y="6025931"/>
            <a:ext cx="6373649" cy="64487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49174" y="3428999"/>
            <a:ext cx="460556" cy="64235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949" y="4505201"/>
            <a:ext cx="5522384" cy="198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72539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2143122" y="4514635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6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3123" y="3681743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9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3123" y="2846867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12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143124" y="730996"/>
            <a:ext cx="8439755" cy="187844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Тренер по баскетболу фиксировал, сколько точных бросков по кольцу сделал каждый из трех центральных нападающих в разных играх. Количество бросков, сделанных игроками, представлено в таблице.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Сколько точных бросков сделал второй игрок в</a:t>
            </a:r>
            <a:b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первой игре?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2019" y="5966014"/>
            <a:ext cx="6185241" cy="74200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2757" y="3074198"/>
            <a:ext cx="5217443" cy="172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71329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973247" y="897747"/>
            <a:ext cx="3257700" cy="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первый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73247" y="1695030"/>
            <a:ext cx="3257700" cy="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второй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73247" y="2492313"/>
            <a:ext cx="3257700" cy="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третий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777538" y="897747"/>
            <a:ext cx="4776158" cy="3330356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Какой игрок сделал меньше всех точных бросков за все четыре игры?</a:t>
            </a:r>
            <a:endParaRPr lang="ru-RU" sz="2000" i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470" y="5973573"/>
            <a:ext cx="4990354" cy="67721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5197" y="4637010"/>
            <a:ext cx="6273800" cy="207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27288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747212" y="3709171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7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47212" y="2855819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47213" y="4564243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647824" y="740521"/>
            <a:ext cx="8439755" cy="187844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 соревнованиях по нескольким видам спорта приняли участие пять команд. Количество медалей, полученных командами, представлено в таблице.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Сколько бронзовых медалей </a:t>
            </a:r>
            <a:b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завоевала команда «Вымпел»?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6056" y="6050665"/>
            <a:ext cx="4913190" cy="75316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932" y="3005885"/>
            <a:ext cx="5088467" cy="18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88374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96673" y="342200"/>
            <a:ext cx="3257700" cy="850047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«Арго»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6673" y="1383655"/>
            <a:ext cx="3257700" cy="844181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«Вега»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6673" y="2419244"/>
            <a:ext cx="3257700" cy="842290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«Сириус»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263232" y="342200"/>
            <a:ext cx="4776158" cy="3330356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Какая команда заняла первое место по сумме всех медалей?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7818" y="6057045"/>
            <a:ext cx="5807006" cy="62369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8867" y="3972618"/>
            <a:ext cx="6891866" cy="247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01142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2143124" y="2827818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5 «В»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3123" y="3681743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5 «Г»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3122" y="4535668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5 «Д»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143125" y="844623"/>
            <a:ext cx="7356926" cy="1764822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 таблице приведены данные о количестве девочек и мальчиков в пяти пятых классах школы.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В каком классе наибольшая разница между числом мальчиков и девочек?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4195" y="6170623"/>
            <a:ext cx="4375841" cy="50362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3305" y="5257800"/>
            <a:ext cx="7309889" cy="14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5222" y="3606830"/>
            <a:ext cx="4631398" cy="6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54314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2143124" y="2827818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5 «Г»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3123" y="3681743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5 «А»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3122" y="4535668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5 «Д»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143125" y="844623"/>
            <a:ext cx="7356926" cy="1764822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В каком классе больше всего учеников?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4195" y="6170623"/>
            <a:ext cx="4375841" cy="5036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4971" y="2939496"/>
            <a:ext cx="723900" cy="100965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3307" y="5291667"/>
            <a:ext cx="7288766" cy="141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7555" y="3907165"/>
            <a:ext cx="4631398" cy="6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1392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1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29B2E39B-AEB3-4C3A-A91A-A38E025EC92F}" vid="{E5ABECA3-E497-44CD-96B3-857219B8D45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72A6D6-8380-4A4E-A74C-8B9930E2694F}">
  <ds:schemaRefs>
    <ds:schemaRef ds:uri="http://purl.org/dc/elements/1.1/"/>
    <ds:schemaRef ds:uri="http://schemas.microsoft.com/office/2006/documentManagement/types"/>
    <ds:schemaRef ds:uri="http://schemas.microsoft.com/sharepoint/v3"/>
    <ds:schemaRef ds:uri="6ee78bd2-4339-4042-adc0-bcc646419980"/>
    <ds:schemaRef ds:uri="http://purl.org/dc/terms/"/>
    <ds:schemaRef ds:uri="http://www.w3.org/XML/1998/namespace"/>
    <ds:schemaRef ds:uri="2547570a-e5f4-4946-a4c3-82580e42479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0AC0AB6-6195-4BF1-AFCE-F174761110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6C0FC8-744D-4535-B45B-61EDC53BE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tf96391482_win32</Template>
  <TotalTime>0</TotalTime>
  <Words>248</Words>
  <Application>Microsoft Office PowerPoint</Application>
  <PresentationFormat>Произвольный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«Решу ВПР»  математика 4 класс задание 6  «Таблицы и схемы»</vt:lpstr>
      <vt:lpstr>В соревнованиях по нескольким видам спорта приняли участие четыре команды. Количество медалей, полученных командами, представлено в таблице. Используя эти данные, ответь на вопросы. Сколько серебряных медалей завоевала команда «Комета»?</vt:lpstr>
      <vt:lpstr>Слайд 3</vt:lpstr>
      <vt:lpstr>Тренер по баскетболу фиксировал, сколько точных бросков по кольцу сделал каждый из трех центральных нападающих в разных играх. Количество бросков, сделанных игроками, представлено в таблице. Сколько точных бросков сделал второй игрок в  первой игре?</vt:lpstr>
      <vt:lpstr>Слайд 5</vt:lpstr>
      <vt:lpstr>В соревнованиях по нескольким видам спорта приняли участие пять команд. Количество медалей, полученных командами, представлено в таблице. Сколько бронзовых медалей  завоевала команда «Вымпел»?</vt:lpstr>
      <vt:lpstr>Слайд 7</vt:lpstr>
      <vt:lpstr>В таблице приведены данные о количестве девочек и мальчиков в пяти пятых классах школы. В каком классе наибольшая разница между числом мальчиков и девочек?</vt:lpstr>
      <vt:lpstr>В каком классе больше всего учеников?</vt:lpstr>
      <vt:lpstr>Слайд 10</vt:lpstr>
      <vt:lpstr>Слайд 11</vt:lpstr>
      <vt:lpstr>Ученье и труд – всё перетрут!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2021-12-14T17:04:19Z</dcterms:created>
  <dcterms:modified xsi:type="dcterms:W3CDTF">2021-12-16T13:17:43Z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